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63" r:id="rId2"/>
    <p:sldId id="286" r:id="rId3"/>
    <p:sldId id="430" r:id="rId4"/>
    <p:sldId id="273" r:id="rId5"/>
    <p:sldId id="304" r:id="rId6"/>
    <p:sldId id="303" r:id="rId7"/>
    <p:sldId id="302" r:id="rId8"/>
    <p:sldId id="427" r:id="rId9"/>
    <p:sldId id="428" r:id="rId10"/>
    <p:sldId id="429" r:id="rId11"/>
    <p:sldId id="353" r:id="rId12"/>
    <p:sldId id="278" r:id="rId13"/>
    <p:sldId id="423" r:id="rId14"/>
    <p:sldId id="431" r:id="rId15"/>
    <p:sldId id="270" r:id="rId16"/>
    <p:sldId id="432" r:id="rId17"/>
    <p:sldId id="391" r:id="rId18"/>
    <p:sldId id="362" r:id="rId19"/>
    <p:sldId id="424" r:id="rId20"/>
    <p:sldId id="425" r:id="rId21"/>
    <p:sldId id="426" r:id="rId22"/>
    <p:sldId id="267" r:id="rId23"/>
    <p:sldId id="434" r:id="rId24"/>
    <p:sldId id="435" r:id="rId25"/>
    <p:sldId id="265" r:id="rId26"/>
    <p:sldId id="436" r:id="rId27"/>
    <p:sldId id="437" r:id="rId28"/>
    <p:sldId id="438" r:id="rId29"/>
    <p:sldId id="439" r:id="rId30"/>
    <p:sldId id="443" r:id="rId31"/>
    <p:sldId id="440" r:id="rId32"/>
    <p:sldId id="441" r:id="rId33"/>
    <p:sldId id="444" r:id="rId34"/>
    <p:sldId id="447" r:id="rId35"/>
    <p:sldId id="445" r:id="rId36"/>
    <p:sldId id="446" r:id="rId37"/>
    <p:sldId id="448" r:id="rId38"/>
    <p:sldId id="308" r:id="rId39"/>
    <p:sldId id="307" r:id="rId40"/>
    <p:sldId id="310" r:id="rId41"/>
    <p:sldId id="449" r:id="rId42"/>
    <p:sldId id="450" r:id="rId43"/>
    <p:sldId id="312" r:id="rId44"/>
    <p:sldId id="313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CC"/>
    <a:srgbClr val="0033CC"/>
    <a:srgbClr val="002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5696" autoAdjust="0"/>
  </p:normalViewPr>
  <p:slideViewPr>
    <p:cSldViewPr showGuides="1">
      <p:cViewPr varScale="1">
        <p:scale>
          <a:sx n="73" d="100"/>
          <a:sy n="73" d="100"/>
        </p:scale>
        <p:origin x="594" y="96"/>
      </p:cViewPr>
      <p:guideLst>
        <p:guide orient="horz" pos="216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81852633657989"/>
          <c:y val="3.5126904827331148E-2"/>
          <c:w val="0.56997121062992129"/>
          <c:h val="0.86900985057764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502</c:v>
                </c:pt>
                <c:pt idx="1">
                  <c:v>482</c:v>
                </c:pt>
                <c:pt idx="2">
                  <c:v>469</c:v>
                </c:pt>
                <c:pt idx="3">
                  <c:v>451</c:v>
                </c:pt>
                <c:pt idx="4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12-43A4-9F63-257DB9F7D1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6512-43A4-9F63-257DB9F7D1C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Столбец4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6512-43A4-9F63-257DB9F7D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6621824"/>
        <c:axId val="181099264"/>
      </c:barChart>
      <c:catAx>
        <c:axId val="236621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81099264"/>
        <c:crosses val="autoZero"/>
        <c:auto val="1"/>
        <c:lblAlgn val="ctr"/>
        <c:lblOffset val="100"/>
        <c:noMultiLvlLbl val="0"/>
      </c:catAx>
      <c:valAx>
        <c:axId val="18109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ru-RU"/>
          </a:p>
        </c:txPr>
        <c:crossAx val="236621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491978767354265"/>
          <c:y val="0.3719543939496559"/>
          <c:w val="0.18893230152401946"/>
          <c:h val="0.1419200336077677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FF598-7B12-427A-BF56-694979FEF3E3}" type="datetimeFigureOut">
              <a:rPr lang="ru-RU" smtClean="0"/>
              <a:t>13.03.2026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D5806-9C69-4342-BBE8-FC9883EC02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2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85C4-DF10-4989-A9D1-406F9AE9A9D0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888E-9BE1-4D5E-804D-21982DD9A479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F395E-6F49-4E67-B7BB-363CA344198C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97E4-65C8-4C91-A2CC-B7136EA64472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060A-99E3-4DEF-B9E6-BC902052AE64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10AD-ACAF-4DFD-9733-CBEC721B9C31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012D4-3D6C-459F-BFF8-41AB3DBEE64B}" type="datetime1">
              <a:rPr lang="ru-RU" smtClean="0"/>
              <a:t>13.03.2026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4C352-4845-4862-BDF3-C7F7FC9AAF12}" type="datetime1">
              <a:rPr lang="ru-RU" smtClean="0"/>
              <a:t>13.03.2026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D67D7-C116-4E6B-8533-4CACA53536CE}" type="datetime1">
              <a:rPr lang="ru-RU" smtClean="0"/>
              <a:t>13.03.2026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551E-C03F-40FE-A4A7-B1ADD10496A5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EAFC-18AB-47F0-B2D4-140237120A9F}" type="datetime1">
              <a:rPr lang="ru-RU" smtClean="0"/>
              <a:t>13.03.2026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C3496-B4DF-4B4D-9A29-78FAF05B8443}" type="datetime1">
              <a:rPr lang="ru-RU" smtClean="0"/>
              <a:t>13.03.2026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3432" y="1776008"/>
            <a:ext cx="97930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главы</a:t>
            </a:r>
            <a:b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Альметьевского сельского поселения за 2025 год и задачах на 2026 год.</a:t>
            </a:r>
            <a:endParaRPr lang="ru-RU" sz="4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03912" y="188640"/>
            <a:ext cx="1152128" cy="14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0" y="5301208"/>
            <a:ext cx="12072664" cy="147796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59871" y="47971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Альметьевского сельского поселения 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 Эльмира Рафиковна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131" y="72750"/>
            <a:ext cx="617269" cy="76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56"/>
          <p:cNvSpPr>
            <a:spLocks noChangeArrowheads="1"/>
          </p:cNvSpPr>
          <p:nvPr/>
        </p:nvSpPr>
        <p:spPr bwMode="auto">
          <a:xfrm>
            <a:off x="0" y="5303410"/>
            <a:ext cx="12000656" cy="155679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9976" y="261250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«ООШ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п.Молодежный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DDD185-626B-4E04-B736-101FAE1D8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204864"/>
            <a:ext cx="454443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F5A855-FEBD-4C82-878B-CE03DCE8B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016"/>
            <a:ext cx="3740002" cy="530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C84EBD-243A-448E-AFB2-33DB9C0DF1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265786"/>
            <a:ext cx="4272505" cy="540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8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40" y="84758"/>
            <a:ext cx="726267" cy="88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804" y="1355285"/>
            <a:ext cx="10363200" cy="3816424"/>
          </a:xfrm>
        </p:spPr>
        <p:txBody>
          <a:bodyPr>
            <a:normAutofit/>
          </a:bodyPr>
          <a:lstStyle/>
          <a:p>
            <a:r>
              <a:rPr lang="ru-RU" sz="8800" dirty="0"/>
              <a:t/>
            </a:r>
            <a:br>
              <a:rPr lang="ru-RU" sz="8800" dirty="0"/>
            </a:br>
            <a:endParaRPr lang="ru-RU" sz="4000" dirty="0"/>
          </a:p>
        </p:txBody>
      </p:sp>
      <p:sp>
        <p:nvSpPr>
          <p:cNvPr id="7" name="object 56"/>
          <p:cNvSpPr>
            <a:spLocks noChangeArrowheads="1"/>
          </p:cNvSpPr>
          <p:nvPr/>
        </p:nvSpPr>
        <p:spPr bwMode="auto">
          <a:xfrm>
            <a:off x="0" y="5373216"/>
            <a:ext cx="6845087" cy="155679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64B1D-BA97-4D5A-A59D-B814AADB10AF}"/>
              </a:ext>
            </a:extLst>
          </p:cNvPr>
          <p:cNvSpPr txBox="1"/>
          <p:nvPr/>
        </p:nvSpPr>
        <p:spPr>
          <a:xfrm>
            <a:off x="4007768" y="706952"/>
            <a:ext cx="34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«Ромашка»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9DA9AA-63C6-4B6D-9DFB-990917A22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36" y="1005540"/>
            <a:ext cx="3156595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3F8723-F152-45F0-BDF6-57F9843FA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401" y="3529217"/>
            <a:ext cx="302433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CECD94-3740-420D-B1A0-A5BAFAA7F9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98" y="1933472"/>
            <a:ext cx="3315306" cy="401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60101D6-0FCA-4241-92AC-8289F9091D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74" y="1577943"/>
            <a:ext cx="3156595" cy="369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82275"/>
            <a:ext cx="648072" cy="78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BC0685-1DFA-4FD1-8E47-391D1D184EE7}"/>
              </a:ext>
            </a:extLst>
          </p:cNvPr>
          <p:cNvSpPr txBox="1"/>
          <p:nvPr/>
        </p:nvSpPr>
        <p:spPr>
          <a:xfrm>
            <a:off x="4655840" y="57510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A30B94-9095-4C15-8B68-6C55F8F56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1" y="870923"/>
            <a:ext cx="3890824" cy="291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3140968"/>
            <a:ext cx="2808312" cy="3329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2144" y="1098322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/>
              <a:t>ФАП </a:t>
            </a:r>
            <a:r>
              <a:rPr lang="ru-RU" b="1" i="1" u="sng" dirty="0" err="1"/>
              <a:t>п.Молодежный</a:t>
            </a:r>
            <a:endParaRPr lang="ru-RU" b="1" i="1" u="sng" dirty="0"/>
          </a:p>
          <a:p>
            <a:r>
              <a:rPr lang="ru-RU" b="1" i="1" dirty="0"/>
              <a:t>Амбулаторных посещений:</a:t>
            </a:r>
          </a:p>
          <a:p>
            <a:r>
              <a:rPr lang="ru-RU" b="1" i="1" dirty="0"/>
              <a:t>На дому-485</a:t>
            </a:r>
          </a:p>
          <a:p>
            <a:r>
              <a:rPr lang="ru-RU" b="1" i="1" dirty="0"/>
              <a:t>Прививок-350</a:t>
            </a:r>
          </a:p>
          <a:p>
            <a:r>
              <a:rPr lang="ru-RU" b="1" i="1" dirty="0"/>
              <a:t>Инъекций – 270</a:t>
            </a:r>
          </a:p>
          <a:p>
            <a:r>
              <a:rPr lang="ru-RU" b="1" i="1" dirty="0"/>
              <a:t>Диспансеризацию прошли – 222 чел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2144" y="3296146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/>
              <a:t>ФАП с. Дербедень</a:t>
            </a:r>
          </a:p>
          <a:p>
            <a:r>
              <a:rPr lang="ru-RU" b="1" i="1" dirty="0"/>
              <a:t>Амбулаторных посещений:</a:t>
            </a:r>
          </a:p>
          <a:p>
            <a:r>
              <a:rPr lang="ru-RU" b="1" i="1" dirty="0"/>
              <a:t>На дому- 70</a:t>
            </a:r>
          </a:p>
          <a:p>
            <a:r>
              <a:rPr lang="ru-RU" b="1" i="1" dirty="0"/>
              <a:t>Прививок- 50</a:t>
            </a:r>
          </a:p>
          <a:p>
            <a:r>
              <a:rPr lang="ru-RU" b="1" i="1" dirty="0"/>
              <a:t>Инъекций – 95</a:t>
            </a:r>
          </a:p>
          <a:p>
            <a:r>
              <a:rPr lang="ru-RU" b="1" i="1" dirty="0"/>
              <a:t>Диспансеризацию прошли – 60 чел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3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001" y="152289"/>
            <a:ext cx="724407" cy="88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BDB71830-36E1-4A12-A475-03034E5F3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89" y="2342393"/>
            <a:ext cx="4370046" cy="3737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2F9B5C-8FA3-4017-A653-C01C74ABB8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52" y="1291445"/>
            <a:ext cx="3286006" cy="5280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2BABA69-C7E5-4D3B-AF42-A700026994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" y="1501327"/>
            <a:ext cx="3871621" cy="502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0A7FD8-75DF-4665-9C4B-610A682636F5}"/>
              </a:ext>
            </a:extLst>
          </p:cNvPr>
          <p:cNvSpPr txBox="1"/>
          <p:nvPr/>
        </p:nvSpPr>
        <p:spPr>
          <a:xfrm>
            <a:off x="4439816" y="510609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55840" y="155679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Библиотечный фонд 7200 экземпляров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14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68760"/>
            <a:ext cx="871296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07368" y="2780928"/>
            <a:ext cx="2232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920" y="129604"/>
            <a:ext cx="763496" cy="92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894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90600" y="908720"/>
            <a:ext cx="10434320" cy="62928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029663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93" y="1850877"/>
            <a:ext cx="3697181" cy="421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32" y="1403446"/>
            <a:ext cx="4101124" cy="495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" y="1412776"/>
            <a:ext cx="3932921" cy="4950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3" descr="экология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3657" y="31173"/>
            <a:ext cx="721125" cy="8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9416" y="932249"/>
            <a:ext cx="203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матери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2780" y="141277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1826" y="908720"/>
            <a:ext cx="264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990166"/>
            <a:ext cx="4194179" cy="521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utoShape 2" descr="blob:https://web.telegram.org/4ed13ce6-a8a3-41cf-b9aa-91b9b142c6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33101" r="3306"/>
          <a:stretch/>
        </p:blipFill>
        <p:spPr bwMode="auto">
          <a:xfrm>
            <a:off x="163405" y="1047621"/>
            <a:ext cx="3888432" cy="546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 descr="экология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657" y="31173"/>
            <a:ext cx="721125" cy="8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67808" y="2179973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субботники совместно с учащимися школы</a:t>
            </a:r>
          </a:p>
        </p:txBody>
      </p:sp>
    </p:spTree>
    <p:extLst>
      <p:ext uri="{BB962C8B-B14F-4D97-AF65-F5344CB8AC3E}">
        <p14:creationId xmlns:p14="http://schemas.microsoft.com/office/powerpoint/2010/main" val="17577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11860" y="1052830"/>
            <a:ext cx="10513060" cy="58470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endParaRPr lang="en-US" alt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029663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782863"/>
            <a:ext cx="3273329" cy="433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Elmira\Downloads\photo_5467660665834114548_y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052830"/>
            <a:ext cx="2952328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mira\Downloads\photo_5467660665834114552_x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53" y="2276872"/>
            <a:ext cx="4090142" cy="4101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3" descr="экология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3657" y="31173"/>
            <a:ext cx="721125" cy="8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367553" y="1484784"/>
            <a:ext cx="3192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9Мая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3705" y="2493010"/>
            <a:ext cx="8849995" cy="1143000"/>
          </a:xfrm>
        </p:spPr>
        <p:txBody>
          <a:bodyPr>
            <a:normAutofit/>
          </a:bodyPr>
          <a:lstStyle/>
          <a:p>
            <a:r>
              <a:rPr lang="ru-RU" sz="6000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958948"/>
            <a:ext cx="396044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1052737"/>
            <a:ext cx="360040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3" descr="экология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657" y="31173"/>
            <a:ext cx="721125" cy="8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Elmira\Downloads\photo_5467577845979746826_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958948"/>
            <a:ext cx="374441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3705" y="2493010"/>
            <a:ext cx="8849995" cy="1143000"/>
          </a:xfrm>
        </p:spPr>
        <p:txBody>
          <a:bodyPr>
            <a:normAutofit/>
          </a:bodyPr>
          <a:lstStyle/>
          <a:p>
            <a:r>
              <a:rPr lang="ru-RU" sz="6000" dirty="0"/>
              <a:t> </a:t>
            </a:r>
          </a:p>
        </p:txBody>
      </p:sp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0" y="1027196"/>
            <a:ext cx="4320479" cy="530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773142"/>
            <a:ext cx="4968552" cy="546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727848" y="2442627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50 лет</a:t>
            </a:r>
          </a:p>
        </p:txBody>
      </p:sp>
      <p:pic>
        <p:nvPicPr>
          <p:cNvPr id="10" name="Рисунок 3" descr="экология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657" y="31173"/>
            <a:ext cx="721125" cy="8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6"/>
          <p:cNvSpPr>
            <a:spLocks noChangeArrowheads="1"/>
          </p:cNvSpPr>
          <p:nvPr/>
        </p:nvSpPr>
        <p:spPr bwMode="auto">
          <a:xfrm>
            <a:off x="43001" y="5301208"/>
            <a:ext cx="12029663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87116"/>
            <a:ext cx="461748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73" y="1756806"/>
            <a:ext cx="5050211" cy="420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00706" y="1102341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пос. Молодежный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22156" y="1097417"/>
            <a:ext cx="337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Дербедень</a:t>
            </a:r>
          </a:p>
        </p:txBody>
      </p:sp>
      <p:pic>
        <p:nvPicPr>
          <p:cNvPr id="9" name="Рисунок 3" descr="экология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3978" y="185277"/>
            <a:ext cx="653663" cy="7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0" y="5147051"/>
            <a:ext cx="12029663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1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332" y="116633"/>
            <a:ext cx="756084" cy="92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3705" y="2493010"/>
            <a:ext cx="8849995" cy="1143000"/>
          </a:xfrm>
        </p:spPr>
        <p:txBody>
          <a:bodyPr>
            <a:normAutofit/>
          </a:bodyPr>
          <a:lstStyle/>
          <a:p>
            <a:r>
              <a:rPr lang="ru-RU" sz="600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t="5676"/>
          <a:stretch/>
        </p:blipFill>
        <p:spPr>
          <a:xfrm>
            <a:off x="1128695" y="2348880"/>
            <a:ext cx="3743169" cy="381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935522"/>
            <a:ext cx="3672408" cy="421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1384" y="1139157"/>
            <a:ext cx="5010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СДК п. Молодежный требуются: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Директор клуба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Художественный руководитель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2564" y="68989"/>
            <a:ext cx="749223" cy="91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03705" y="2493010"/>
            <a:ext cx="8849995" cy="1143000"/>
          </a:xfrm>
        </p:spPr>
        <p:txBody>
          <a:bodyPr>
            <a:normAutofit/>
          </a:bodyPr>
          <a:lstStyle/>
          <a:p>
            <a:r>
              <a:rPr lang="ru-RU" sz="6000" dirty="0"/>
              <a:t> </a:t>
            </a:r>
          </a:p>
        </p:txBody>
      </p:sp>
      <p:sp>
        <p:nvSpPr>
          <p:cNvPr id="8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3791" y="1320484"/>
            <a:ext cx="39164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Гуманитарная помощь</a:t>
            </a:r>
          </a:p>
          <a:p>
            <a:pPr algn="ctr"/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зону СВО</a:t>
            </a:r>
          </a:p>
        </p:txBody>
      </p:sp>
      <p:pic>
        <p:nvPicPr>
          <p:cNvPr id="6146" name="Picture 2" descr="C:\Users\Elmira\Downloads\photo_5467577845979746792_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109227"/>
            <a:ext cx="3624784" cy="36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Elmira\Downloads\photo_5467577845979746791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9" y="1203463"/>
            <a:ext cx="3587159" cy="35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lmira\Downloads\photo_5467577845979746784_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391" y="3124224"/>
            <a:ext cx="3259695" cy="36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Elmira\Downloads\photo_5467577845979746785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581764"/>
            <a:ext cx="3161939" cy="320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8180" y="1124585"/>
            <a:ext cx="11005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/>
              <a:t> 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390" y="79723"/>
            <a:ext cx="681575" cy="82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Elmira\Downloads\photo_5467660665834114546_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3058568"/>
            <a:ext cx="3384376" cy="34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90" y="909141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Плетение маскировочных сетей</a:t>
            </a:r>
          </a:p>
        </p:txBody>
      </p:sp>
      <p:pic>
        <p:nvPicPr>
          <p:cNvPr id="7170" name="Picture 2" descr="C:\Users\Elmira\Downloads\photo_5467660665834114537_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2" y="1863249"/>
            <a:ext cx="3349904" cy="343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lmira\Downloads\photo_5467660665834114544_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293" y="1869915"/>
            <a:ext cx="4077072" cy="465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27229" y="1139631"/>
            <a:ext cx="3275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Обереги для бойцов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23</a:t>
            </a:fld>
            <a:endParaRPr lang="ru-RU"/>
          </a:p>
        </p:txBody>
      </p:sp>
      <p:pic>
        <p:nvPicPr>
          <p:cNvPr id="3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1344" y="116632"/>
            <a:ext cx="653663" cy="7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3672" y="67353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</a:p>
        </p:txBody>
      </p:sp>
      <p:pic>
        <p:nvPicPr>
          <p:cNvPr id="9218" name="Picture 2" descr="C:\Users\Elmira\Downloads\photo_5467577845979746834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4" y="1340768"/>
            <a:ext cx="39088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Elmira\Downloads\photo_5467577845979746835_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196752"/>
            <a:ext cx="5400600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1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1"/>
            <a:ext cx="653663" cy="7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15858" y="252746"/>
            <a:ext cx="5635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средств самообложения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193260"/>
              </p:ext>
            </p:extLst>
          </p:nvPr>
        </p:nvGraphicFramePr>
        <p:xfrm>
          <a:off x="623392" y="912082"/>
          <a:ext cx="11175032" cy="5617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9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27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собранных средств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поступившие из бюджета РТ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1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внутри населенных пунктов,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озеленение территорий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95300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381200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61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внутри населенных пунктов, отмостка  домов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95700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382800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99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улиц Дорожная, Школьная, Комсомольская,</a:t>
                      </a: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Лесная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п. Молодежный.</a:t>
                      </a:r>
                    </a:p>
                    <a:p>
                      <a:pPr algn="ctr"/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улиц Советская, Социалистическая в с.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327600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99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улиц Дорожная, Школьная, Комсомольская, Лесная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п. Молодежный.</a:t>
                      </a:r>
                    </a:p>
                    <a:p>
                      <a:pPr algn="ctr"/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улиц Советская, Социалистическая в с.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98600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394400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557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Ямочный ремонт асфальтового покрытия дорог улиц Лесная,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Школьная, Дорожная в п. Молодежный.</a:t>
                      </a:r>
                    </a:p>
                    <a:p>
                      <a:pPr algn="ctr"/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дороги из щебня по улице Социалистическая с.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384000</a:t>
                      </a: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75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 водозаборной скважины п. Молодежный</a:t>
                      </a: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щебеночной дороги с.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368000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8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Восстановление водозаборной скважины п. Молодежный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щебеночной дороги с.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132600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530400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37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013176"/>
            <a:ext cx="12029663" cy="1844824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6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001" y="187651"/>
            <a:ext cx="796415" cy="969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760942"/>
              </p:ext>
            </p:extLst>
          </p:nvPr>
        </p:nvGraphicFramePr>
        <p:xfrm>
          <a:off x="551384" y="1156819"/>
          <a:ext cx="10945216" cy="496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8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собранных средств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поступившие из бюджета РТ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Бурение скважины п.Молодежный.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Подготовка гидрогеологического заключения.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системы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с.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172000</a:t>
                      </a: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860000</a:t>
                      </a:r>
                    </a:p>
                    <a:p>
                      <a:pPr algn="ctr"/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Бурение скважины п.Молодежный.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Подготовка гидрогеологического заключения.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системы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с. Дербедень</a:t>
                      </a:r>
                      <a:endParaRPr lang="ru-RU" sz="2000" b="1" dirty="0"/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203104</a:t>
                      </a:r>
                    </a:p>
                    <a:p>
                      <a:pPr algn="ctr"/>
                      <a:endParaRPr lang="ru-RU" sz="1600" b="1" dirty="0"/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1 057600</a:t>
                      </a:r>
                    </a:p>
                    <a:p>
                      <a:pPr algn="ctr"/>
                      <a:endParaRPr lang="ru-RU" sz="1200" b="1" dirty="0"/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78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 п. Молодежный по ул. Школьной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системы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водоснаб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с. Дербедень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412000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206000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49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дороги в 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п.Молодежный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Школьной и Лесной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системы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водоснаб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с. Дербедень (Ремонт каптажа)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845000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87688" y="449261"/>
            <a:ext cx="5635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средств самообложения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013176"/>
            <a:ext cx="12029663" cy="1844824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6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001" y="187651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44285"/>
              </p:ext>
            </p:extLst>
          </p:nvPr>
        </p:nvGraphicFramePr>
        <p:xfrm>
          <a:off x="551384" y="1156819"/>
          <a:ext cx="10945216" cy="3383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8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собранных средств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Денежные средства,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поступившие из бюджета РТ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дороги в 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п.Молодежный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ул. Школьной и Лесной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Приведение в нормативное состояние системы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водоснаб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жения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 с. Дербедень (Ремонт каптажа)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845000</a:t>
                      </a: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21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дороги в п. Молодежный от ул. Комсомольской до выезда на центральную ул. Дорожную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дренажной трубы  по ул. Советская, ямочный ремонт щебеночных дорог в </a:t>
                      </a:r>
                      <a:r>
                        <a:rPr lang="ru-RU" sz="1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с.Дербедень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/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350 000</a:t>
                      </a:r>
                    </a:p>
                  </a:txBody>
                  <a:tcPr marL="91447" marR="91447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Сдали на 30.01.2026 </a:t>
                      </a: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246000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7" marR="91447"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287688" y="449261"/>
            <a:ext cx="56358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средств самообложения</a:t>
            </a:r>
          </a:p>
        </p:txBody>
      </p:sp>
    </p:spTree>
    <p:extLst>
      <p:ext uri="{BB962C8B-B14F-4D97-AF65-F5344CB8AC3E}">
        <p14:creationId xmlns:p14="http://schemas.microsoft.com/office/powerpoint/2010/main" val="3258759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23053F-412F-49B0-B959-6506661B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27</a:t>
            </a:fld>
            <a:endParaRPr lang="ru-RU"/>
          </a:p>
        </p:txBody>
      </p:sp>
      <p:pic>
        <p:nvPicPr>
          <p:cNvPr id="3" name="Рисунок 3" descr="экология.png">
            <a:extLst>
              <a:ext uri="{FF2B5EF4-FFF2-40B4-BE49-F238E27FC236}">
                <a16:creationId xmlns:a16="http://schemas.microsoft.com/office/drawing/2014/main" id="{E3408E87-2B36-406A-BBAF-C7B8A0623A8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01" y="187651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7504D-B73D-4871-95C1-E5675803F7A2}"/>
              </a:ext>
            </a:extLst>
          </p:cNvPr>
          <p:cNvSpPr txBox="1"/>
          <p:nvPr/>
        </p:nvSpPr>
        <p:spPr>
          <a:xfrm>
            <a:off x="3359696" y="71995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год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8F32A7-8EB4-436D-994A-AFE8ED61C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287527"/>
            <a:ext cx="4120569" cy="5433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32CEC9-2BD9-499A-A03C-426196620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287527"/>
            <a:ext cx="3480423" cy="54339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0640043-D36D-450A-AC8D-7C4C335EE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89" y="1299905"/>
            <a:ext cx="4191181" cy="55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69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23053F-412F-49B0-B959-6506661B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3" descr="экология.png">
            <a:extLst>
              <a:ext uri="{FF2B5EF4-FFF2-40B4-BE49-F238E27FC236}">
                <a16:creationId xmlns:a16="http://schemas.microsoft.com/office/drawing/2014/main" id="{E3408E87-2B36-406A-BBAF-C7B8A0623A8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01" y="187651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7504D-B73D-4871-95C1-E5675803F7A2}"/>
              </a:ext>
            </a:extLst>
          </p:cNvPr>
          <p:cNvSpPr txBox="1"/>
          <p:nvPr/>
        </p:nvSpPr>
        <p:spPr>
          <a:xfrm>
            <a:off x="3359696" y="71995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196FB-0B2F-4487-94B7-2F82F5734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961582"/>
            <a:ext cx="4248472" cy="4896418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FB6D78D-DB7E-443D-81DD-FED2A43FBB5D}"/>
              </a:ext>
            </a:extLst>
          </p:cNvPr>
          <p:cNvSpPr/>
          <p:nvPr/>
        </p:nvSpPr>
        <p:spPr>
          <a:xfrm>
            <a:off x="695400" y="1334964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Обкос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травы на территории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памятника ВОВ в с.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Дербедень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AAEDE7A-3B9E-4E4B-92D5-DFB309AB2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1988840"/>
            <a:ext cx="3960440" cy="48691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69ACB6-F34A-481C-BB42-392290F3148C}"/>
              </a:ext>
            </a:extLst>
          </p:cNvPr>
          <p:cNvSpPr txBox="1"/>
          <p:nvPr/>
        </p:nvSpPr>
        <p:spPr>
          <a:xfrm>
            <a:off x="5871030" y="1483695"/>
            <a:ext cx="477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и покраска Аллеи в п. Молодежный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FDA6507-6CBA-4C4F-ABAA-D99AB08F37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46" y="1988840"/>
            <a:ext cx="2745234" cy="48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40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B23053F-412F-49B0-B959-6506661B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29</a:t>
            </a:fld>
            <a:endParaRPr lang="ru-RU"/>
          </a:p>
        </p:txBody>
      </p:sp>
      <p:pic>
        <p:nvPicPr>
          <p:cNvPr id="3" name="Рисунок 3" descr="экология.png">
            <a:extLst>
              <a:ext uri="{FF2B5EF4-FFF2-40B4-BE49-F238E27FC236}">
                <a16:creationId xmlns:a16="http://schemas.microsoft.com/office/drawing/2014/main" id="{E3408E87-2B36-406A-BBAF-C7B8A0623A8D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01" y="187651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57504D-B73D-4871-95C1-E5675803F7A2}"/>
              </a:ext>
            </a:extLst>
          </p:cNvPr>
          <p:cNvSpPr txBox="1"/>
          <p:nvPr/>
        </p:nvSpPr>
        <p:spPr>
          <a:xfrm>
            <a:off x="3359696" y="719954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2CD63-1DE4-41FC-A3D8-A442E6E7D2E5}"/>
              </a:ext>
            </a:extLst>
          </p:cNvPr>
          <p:cNvSpPr txBox="1"/>
          <p:nvPr/>
        </p:nvSpPr>
        <p:spPr>
          <a:xfrm>
            <a:off x="695400" y="1471889"/>
            <a:ext cx="1015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в нормативное состояние кладбищ       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Молодежный                                                                 с.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Дербедень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098464-187D-44E9-8A24-8581016C6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7" y="2163414"/>
            <a:ext cx="4176464" cy="45580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9DE4EA-2372-4333-ADE9-B31CE4BEC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171" y="2118220"/>
            <a:ext cx="3972309" cy="455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344" y="116632"/>
            <a:ext cx="720080" cy="75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9376" y="148478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1 января</a:t>
            </a:r>
            <a:endParaRPr lang="ru-RU" sz="3600" b="1" dirty="0">
              <a:latin typeface="+mj-lt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25905663"/>
              </p:ext>
            </p:extLst>
          </p:nvPr>
        </p:nvGraphicFramePr>
        <p:xfrm>
          <a:off x="3647728" y="1544619"/>
          <a:ext cx="8136904" cy="5055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0342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30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7774507" y="2921168"/>
            <a:ext cx="3171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Летнее содержание дорог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общественных мест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(покос травы)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75C2E9-8F99-4D40-9032-63E0B9CFC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2" y="964106"/>
            <a:ext cx="3504874" cy="46220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D634FF-E291-4D7B-BFA1-6C5DB438B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76" y="1714782"/>
            <a:ext cx="3504873" cy="46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4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5840C-ABF9-49A4-A2E6-BE205C6915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763525"/>
            <a:ext cx="5200427" cy="49411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7060132" y="2921168"/>
            <a:ext cx="46002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щебеночных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с.Дербедень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остатки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 самообложения прошлых лет</a:t>
            </a:r>
          </a:p>
        </p:txBody>
      </p:sp>
    </p:spTree>
    <p:extLst>
      <p:ext uri="{BB962C8B-B14F-4D97-AF65-F5344CB8AC3E}">
        <p14:creationId xmlns:p14="http://schemas.microsoft.com/office/powerpoint/2010/main" val="1212152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6640974" y="2780928"/>
            <a:ext cx="3775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площадки для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разворота мусоровоза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Дербедень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4A8C17-9FB3-4F6B-AB54-FBFE12173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4" y="1281176"/>
            <a:ext cx="4748201" cy="556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8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33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6640974" y="2780928"/>
            <a:ext cx="3775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пожарного гидранта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с.Дербедень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(возле СК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с.Дербедень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C8CBB-EA5E-4932-8969-F7F559C62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1" y="1071900"/>
            <a:ext cx="4809296" cy="551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4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34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C9FC27-BEEF-4866-B9A8-DB4B938A4C15}"/>
              </a:ext>
            </a:extLst>
          </p:cNvPr>
          <p:cNvSpPr txBox="1"/>
          <p:nvPr/>
        </p:nvSpPr>
        <p:spPr>
          <a:xfrm>
            <a:off x="9696400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D5DDA-FFDA-4ECB-89C5-E8D91DF85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2" b="11051"/>
          <a:stretch/>
        </p:blipFill>
        <p:spPr>
          <a:xfrm>
            <a:off x="911424" y="1484785"/>
            <a:ext cx="3456384" cy="46085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2FFC47-4716-4169-9220-8519BE122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484785"/>
            <a:ext cx="3857625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35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8112224" y="1228718"/>
            <a:ext cx="3775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водонапорной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башни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п.Молодежный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256B41-3D71-4C69-A5B9-DDC74B6F6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2204864"/>
            <a:ext cx="2232248" cy="2943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73D4C0-00A0-426A-B0B7-3D1DB1F54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84784"/>
            <a:ext cx="3312368" cy="41044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72EE6F-01BF-4D6B-9BDA-CBF394A35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700808"/>
            <a:ext cx="3672408" cy="432048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C9FC27-BEEF-4866-B9A8-DB4B938A4C15}"/>
              </a:ext>
            </a:extLst>
          </p:cNvPr>
          <p:cNvSpPr txBox="1"/>
          <p:nvPr/>
        </p:nvSpPr>
        <p:spPr>
          <a:xfrm>
            <a:off x="9696400" y="544522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старой башни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55557-6792-4E9D-9E29-BB4A7E9EE472}"/>
              </a:ext>
            </a:extLst>
          </p:cNvPr>
          <p:cNvSpPr txBox="1"/>
          <p:nvPr/>
        </p:nvSpPr>
        <p:spPr>
          <a:xfrm>
            <a:off x="842088" y="5726702"/>
            <a:ext cx="280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Подготовительные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4254175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36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4702898" y="136522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535304" y="810290"/>
            <a:ext cx="377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в нормативное состояние каптажа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с.Дербедень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9FC27-BEEF-4866-B9A8-DB4B938A4C15}"/>
              </a:ext>
            </a:extLst>
          </p:cNvPr>
          <p:cNvSpPr txBox="1"/>
          <p:nvPr/>
        </p:nvSpPr>
        <p:spPr>
          <a:xfrm>
            <a:off x="9696400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55557-6792-4E9D-9E29-BB4A7E9EE472}"/>
              </a:ext>
            </a:extLst>
          </p:cNvPr>
          <p:cNvSpPr txBox="1"/>
          <p:nvPr/>
        </p:nvSpPr>
        <p:spPr>
          <a:xfrm>
            <a:off x="842088" y="5726702"/>
            <a:ext cx="280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Подготовительные работы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5F7E5-C627-4E35-8F06-F37037BD2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7" y="1482469"/>
            <a:ext cx="2052343" cy="11544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5C08C3-27B2-4790-A4EC-D0D7DFBB4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28" y="1482470"/>
            <a:ext cx="1800200" cy="24529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211E26-7C17-47BD-B1EF-AEF1F37B7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4" y="4311956"/>
            <a:ext cx="4012523" cy="20013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EB11A01-8CA3-41D1-BA68-AA8F86D0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" y="2780928"/>
            <a:ext cx="2052343" cy="115444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E13C4D-E7EF-4F5A-8A0C-6FE86198D5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05" y="1916832"/>
            <a:ext cx="4687842" cy="3196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EEE243-670A-43C6-B9DC-338A8BCF75BB}"/>
              </a:ext>
            </a:extLst>
          </p:cNvPr>
          <p:cNvSpPr txBox="1"/>
          <p:nvPr/>
        </p:nvSpPr>
        <p:spPr>
          <a:xfrm>
            <a:off x="6860088" y="1375035"/>
            <a:ext cx="406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Ямочный ремонт асфальтовых дорог</a:t>
            </a:r>
          </a:p>
        </p:txBody>
      </p:sp>
    </p:spTree>
    <p:extLst>
      <p:ext uri="{BB962C8B-B14F-4D97-AF65-F5344CB8AC3E}">
        <p14:creationId xmlns:p14="http://schemas.microsoft.com/office/powerpoint/2010/main" val="59401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6E40B5E-C7CB-4FEB-8903-38340461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37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55E7D2-7249-4B15-8A0D-8091F37AB6FB}"/>
              </a:ext>
            </a:extLst>
          </p:cNvPr>
          <p:cNvSpPr/>
          <p:nvPr/>
        </p:nvSpPr>
        <p:spPr>
          <a:xfrm>
            <a:off x="3369547" y="548680"/>
            <a:ext cx="5452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 за 2025 го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6" name="Рисунок 3" descr="экология.png">
            <a:extLst>
              <a:ext uri="{FF2B5EF4-FFF2-40B4-BE49-F238E27FC236}">
                <a16:creationId xmlns:a16="http://schemas.microsoft.com/office/drawing/2014/main" id="{8A9F1F51-437F-4A4B-A487-793614AE0BE4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2399" cy="7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6CCBD-43CE-4187-AC76-95EEA6A5ABC0}"/>
              </a:ext>
            </a:extLst>
          </p:cNvPr>
          <p:cNvSpPr txBox="1"/>
          <p:nvPr/>
        </p:nvSpPr>
        <p:spPr>
          <a:xfrm>
            <a:off x="8112224" y="1228718"/>
            <a:ext cx="377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ограждения Аллеи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C9FC27-BEEF-4866-B9A8-DB4B938A4C15}"/>
              </a:ext>
            </a:extLst>
          </p:cNvPr>
          <p:cNvSpPr txBox="1"/>
          <p:nvPr/>
        </p:nvSpPr>
        <p:spPr>
          <a:xfrm>
            <a:off x="9696400" y="54452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755557-6792-4E9D-9E29-BB4A7E9EE472}"/>
              </a:ext>
            </a:extLst>
          </p:cNvPr>
          <p:cNvSpPr txBox="1"/>
          <p:nvPr/>
        </p:nvSpPr>
        <p:spPr>
          <a:xfrm>
            <a:off x="842088" y="5726702"/>
            <a:ext cx="280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Подготовительные работы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FC7D07-E439-4808-A895-DC8958872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628828"/>
            <a:ext cx="5400600" cy="44823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CE6452-A0BA-401D-A488-0FA00613D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47" y="2025277"/>
            <a:ext cx="5015880" cy="40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29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126673" y="5344021"/>
            <a:ext cx="11945991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836712"/>
            <a:ext cx="110344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ru-RU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6473" y="69820"/>
            <a:ext cx="640935" cy="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84A6A9-75EE-43C0-93EB-874FE9AB3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60" y="692696"/>
            <a:ext cx="5328592" cy="6208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97DB7-6A0C-4DE0-9ADC-BD495150A4E0}"/>
              </a:ext>
            </a:extLst>
          </p:cNvPr>
          <p:cNvSpPr txBox="1"/>
          <p:nvPr/>
        </p:nvSpPr>
        <p:spPr>
          <a:xfrm>
            <a:off x="6456040" y="359868"/>
            <a:ext cx="5417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победителей конкурса на «Лучший палисадник» , приуроченный ко Дню пожилых людей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E6A0F-601C-49DE-97F1-D188BFF2E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821" y="4653136"/>
            <a:ext cx="2616389" cy="1947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7B5E9B-E045-417D-80B5-3606C436B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52" y="2329632"/>
            <a:ext cx="2864438" cy="214832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20C1C3-6ADF-49A5-BF94-70F4AEEB2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9" y="1921878"/>
            <a:ext cx="2453205" cy="18671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3472" y="836712"/>
            <a:ext cx="103143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ru-RU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5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344" y="135693"/>
            <a:ext cx="753583" cy="91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69D91-4FC6-4D45-A943-51ACF72D0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444599"/>
            <a:ext cx="5472608" cy="3834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F8891D-8E94-4723-94A9-9ACECD1CA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714500"/>
            <a:ext cx="5472608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2F9B84-BFAB-478B-A09B-4E2DBEE55D5C}"/>
              </a:ext>
            </a:extLst>
          </p:cNvPr>
          <p:cNvSpPr txBox="1"/>
          <p:nvPr/>
        </p:nvSpPr>
        <p:spPr>
          <a:xfrm>
            <a:off x="4471709" y="836712"/>
            <a:ext cx="324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 победитель в номинации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«Лучший палисадник»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0E653-CD28-4372-97DC-1E6A39C4F450}"/>
              </a:ext>
            </a:extLst>
          </p:cNvPr>
          <p:cNvSpPr txBox="1"/>
          <p:nvPr/>
        </p:nvSpPr>
        <p:spPr>
          <a:xfrm>
            <a:off x="2003846" y="1789777"/>
            <a:ext cx="246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Комсомольская, д.3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62CE3C5B-4180-451F-9ED8-54098B81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Альметьевское сельское поселение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BC5AC8-3295-4720-8F41-6B91CFD0F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1435752"/>
            <a:ext cx="8006680" cy="5017584"/>
          </a:xfrm>
        </p:spPr>
        <p:txBody>
          <a:bodyPr rtlCol="0">
            <a:normAutofit fontScale="92500" lnSpcReduction="10000"/>
          </a:bodyPr>
          <a:lstStyle/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пос.Молодежный – 372 человек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с. Дербедень – 75 человек</a:t>
            </a:r>
          </a:p>
          <a:p>
            <a:pPr>
              <a:buNone/>
              <a:defRPr/>
            </a:pP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Бутинское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 лесничество – 0 человека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 трудоспособном возрасте -  218 человек</a:t>
            </a:r>
          </a:p>
          <a:p>
            <a:pPr>
              <a:buNone/>
              <a:defRPr/>
            </a:pP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  <a:defRPr/>
            </a:pP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>Демографические показатели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Родившихся за год –  0 человек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Умерших за год –  8 человек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Прибыло за год – 1 человек</a:t>
            </a:r>
          </a:p>
          <a:p>
            <a:pPr>
              <a:buNone/>
              <a:defRPr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Выбыло за год – 6 человека</a:t>
            </a:r>
          </a:p>
          <a:p>
            <a:pPr>
              <a:buNone/>
              <a:defRPr/>
            </a:pPr>
            <a:endParaRPr lang="ru-RU" b="1" dirty="0"/>
          </a:p>
        </p:txBody>
      </p:sp>
      <p:pic>
        <p:nvPicPr>
          <p:cNvPr id="4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9336" y="116632"/>
            <a:ext cx="653663" cy="7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344" y="116633"/>
            <a:ext cx="5817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5EFAA6-BCFD-45AB-B6DA-205C2ED68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534" y="2302366"/>
            <a:ext cx="3975496" cy="3354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8CE98-3168-4806-BFEE-B4CB7502FA9C}"/>
              </a:ext>
            </a:extLst>
          </p:cNvPr>
          <p:cNvSpPr txBox="1"/>
          <p:nvPr/>
        </p:nvSpPr>
        <p:spPr>
          <a:xfrm>
            <a:off x="4439816" y="74731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двора в рамках программы «Наш двор»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F50861-D8C0-4FC4-8D26-45298C5509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849099"/>
            <a:ext cx="3052045" cy="42441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02D4DB-C2FE-47BF-BB1E-A502C959BB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0" y="1558744"/>
            <a:ext cx="2567608" cy="2420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FFFBAF-D7E5-420E-B1A6-9598387579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264221"/>
            <a:ext cx="2567608" cy="242088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733F2F8-F192-461D-B102-8C6874F12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41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3B13F5-1C1A-46DB-8892-DDD8504D59B9}"/>
              </a:ext>
            </a:extLst>
          </p:cNvPr>
          <p:cNvSpPr/>
          <p:nvPr/>
        </p:nvSpPr>
        <p:spPr>
          <a:xfrm>
            <a:off x="839416" y="432795"/>
            <a:ext cx="936104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и задачи на 2026 год.</a:t>
            </a:r>
            <a:endParaRPr lang="ru-RU" sz="16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Исполнение утвержденного бюджета на соответствующий финансовый год;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контроля по санитарно-экологическому состоянию поселения.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-Освоение средств самообложения граждан 2025 года, выполнение работ будет зависеть от собранных средств;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Замена перегоревших светильников уличного освещения;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Продолжить </a:t>
            </a:r>
            <a:r>
              <a:rPr lang="ru-RU" sz="20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</a:t>
            </a:r>
            <a:r>
              <a:rPr lang="ru-RU" sz="2000" i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Комитетом земельных и имущественных отношений по выявлению собственников на заброшенных земельных участках. 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Продолжить работу по подготовке документов по капитальному ремонту дома № 11  по ул. Школьной.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-Постановка на кадастровый учет новой водонапорной башни.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Привоз дров семьям участников СВО кто не получил в отчетном году.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48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BBD8AFD-0A55-4F02-BB29-11608405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42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37DAC8E-08A0-4F53-B715-2A58BB6D0765}"/>
              </a:ext>
            </a:extLst>
          </p:cNvPr>
          <p:cNvSpPr/>
          <p:nvPr/>
        </p:nvSpPr>
        <p:spPr>
          <a:xfrm>
            <a:off x="2807633" y="3244334"/>
            <a:ext cx="65767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Доклад окончен. Спасибо за внимание!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71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73" y="1340768"/>
            <a:ext cx="9903180" cy="4060304"/>
          </a:xfrm>
          <a:prstGeom prst="rect">
            <a:avLst/>
          </a:prstGeom>
        </p:spPr>
      </p:pic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3683" y="116633"/>
            <a:ext cx="76924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1464" y="2559586"/>
            <a:ext cx="1031438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ВОПРОС - ОТВЕТ</a:t>
            </a:r>
          </a:p>
        </p:txBody>
      </p:sp>
      <p:sp>
        <p:nvSpPr>
          <p:cNvPr id="5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344" y="116633"/>
            <a:ext cx="7100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6"/>
          <p:cNvSpPr>
            <a:spLocks noChangeArrowheads="1"/>
          </p:cNvSpPr>
          <p:nvPr/>
        </p:nvSpPr>
        <p:spPr bwMode="auto">
          <a:xfrm>
            <a:off x="43003" y="5328882"/>
            <a:ext cx="11885645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8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540" y="151260"/>
            <a:ext cx="742278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1344" y="750722"/>
            <a:ext cx="1144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Национальный состав Альметьевского сельского поселения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921B74-4808-4865-BC05-0ACA638447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t="-1018" r="28272" b="5035"/>
          <a:stretch/>
        </p:blipFill>
        <p:spPr>
          <a:xfrm>
            <a:off x="189085" y="1247365"/>
            <a:ext cx="1586435" cy="26856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83BE1-880F-4FCB-9143-1D834B42C7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9" r="27431" b="20075"/>
          <a:stretch/>
        </p:blipFill>
        <p:spPr>
          <a:xfrm>
            <a:off x="721984" y="4069821"/>
            <a:ext cx="1739310" cy="26856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A95797-D1C6-4CC9-8543-CCF199E816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r="56497" b="9051"/>
          <a:stretch/>
        </p:blipFill>
        <p:spPr>
          <a:xfrm>
            <a:off x="2629285" y="1273942"/>
            <a:ext cx="1293080" cy="25179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B6C784-9D0C-4CF9-88D3-AFB4E01ACE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17" y="4069822"/>
            <a:ext cx="1839243" cy="26856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38762-8964-4B80-B56A-18911548E5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0" t="-1574" r="7854" b="1574"/>
          <a:stretch/>
        </p:blipFill>
        <p:spPr>
          <a:xfrm>
            <a:off x="2838226" y="3947860"/>
            <a:ext cx="1456903" cy="27476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AE17D1-EE7F-487C-82E8-6E47C7A06D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7489" b="7289"/>
          <a:stretch/>
        </p:blipFill>
        <p:spPr>
          <a:xfrm>
            <a:off x="4570034" y="1132795"/>
            <a:ext cx="1525966" cy="26591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5A7376-6798-4C6F-AD63-07A61954411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"/>
          <a:stretch/>
        </p:blipFill>
        <p:spPr>
          <a:xfrm>
            <a:off x="6577745" y="1155277"/>
            <a:ext cx="1952729" cy="26366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CDDB25-2AFA-4560-9FB5-6C4D47093A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10946" r="4562" b="10102"/>
          <a:stretch/>
        </p:blipFill>
        <p:spPr>
          <a:xfrm>
            <a:off x="7510418" y="4105914"/>
            <a:ext cx="1784734" cy="27476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501EE7C-1BAC-42EF-AFAA-17BBEF669E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18938" r="62366" b="2121"/>
          <a:stretch/>
        </p:blipFill>
        <p:spPr>
          <a:xfrm>
            <a:off x="9048328" y="1312377"/>
            <a:ext cx="1366711" cy="252488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3339321-BCE7-41AB-AFE1-E5FF8CC5D0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r="7547" b="6800"/>
          <a:stretch/>
        </p:blipFill>
        <p:spPr>
          <a:xfrm>
            <a:off x="10128448" y="3947860"/>
            <a:ext cx="1624435" cy="27476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6"/>
          <p:cNvSpPr>
            <a:spLocks noChangeArrowheads="1"/>
          </p:cNvSpPr>
          <p:nvPr/>
        </p:nvSpPr>
        <p:spPr bwMode="auto">
          <a:xfrm>
            <a:off x="43001" y="5301208"/>
            <a:ext cx="12148999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7" name="Рисунок 3" descr="экология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6584" y="116632"/>
            <a:ext cx="782832" cy="865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8435" y="1139157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j-lt"/>
              </a:rPr>
              <a:t>Участники специальной военной подготовки</a:t>
            </a:r>
          </a:p>
        </p:txBody>
      </p:sp>
      <p:pic>
        <p:nvPicPr>
          <p:cNvPr id="5" name="Рисунок 4" descr="C:\Users\школа\Desktop\ЗДВР\СВО ученики\ФОТО СВО\WhatsApp Image 2024-04-15 at 08.51.47.jpeg"/>
          <p:cNvPicPr/>
          <p:nvPr/>
        </p:nvPicPr>
        <p:blipFill>
          <a:blip r:embed="rId4" cstate="print"/>
          <a:srcRect l="6241" t="1048" r="3223"/>
          <a:stretch>
            <a:fillRect/>
          </a:stretch>
        </p:blipFill>
        <p:spPr bwMode="auto">
          <a:xfrm>
            <a:off x="767408" y="1837540"/>
            <a:ext cx="2952328" cy="364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школа\Desktop\ЗДВР\СВО ученики\ФОТО СВО\WhatsApp Image 2024-04-15 at 09.05.59.jpeg"/>
          <p:cNvPicPr/>
          <p:nvPr/>
        </p:nvPicPr>
        <p:blipFill>
          <a:blip r:embed="rId5" cstate="print"/>
          <a:srcRect l="5799" t="9762" r="18717" b="7391"/>
          <a:stretch>
            <a:fillRect/>
          </a:stretch>
        </p:blipFill>
        <p:spPr bwMode="auto">
          <a:xfrm>
            <a:off x="4295800" y="1819891"/>
            <a:ext cx="2664296" cy="364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СВО 2\Эдик.jpg"/>
          <p:cNvPicPr/>
          <p:nvPr/>
        </p:nvPicPr>
        <p:blipFill>
          <a:blip r:embed="rId6" cstate="print"/>
          <a:srcRect t="8240"/>
          <a:stretch>
            <a:fillRect/>
          </a:stretch>
        </p:blipFill>
        <p:spPr bwMode="auto">
          <a:xfrm>
            <a:off x="7896200" y="1819891"/>
            <a:ext cx="2603230" cy="364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6"/>
          <p:cNvSpPr>
            <a:spLocks noChangeArrowheads="1"/>
          </p:cNvSpPr>
          <p:nvPr/>
        </p:nvSpPr>
        <p:spPr bwMode="auto">
          <a:xfrm>
            <a:off x="43001" y="5301208"/>
            <a:ext cx="12029663" cy="1556792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1FAE959-49BD-48F2-AF92-5E6CB924F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547868"/>
              </p:ext>
            </p:extLst>
          </p:nvPr>
        </p:nvGraphicFramePr>
        <p:xfrm>
          <a:off x="191344" y="242068"/>
          <a:ext cx="11578352" cy="5837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104">
                  <a:extLst>
                    <a:ext uri="{9D8B030D-6E8A-4147-A177-3AD203B41FA5}">
                      <a16:colId xmlns:a16="http://schemas.microsoft.com/office/drawing/2014/main" val="1674972426"/>
                    </a:ext>
                  </a:extLst>
                </a:gridCol>
                <a:gridCol w="1383089">
                  <a:extLst>
                    <a:ext uri="{9D8B030D-6E8A-4147-A177-3AD203B41FA5}">
                      <a16:colId xmlns:a16="http://schemas.microsoft.com/office/drawing/2014/main" val="878537877"/>
                    </a:ext>
                  </a:extLst>
                </a:gridCol>
                <a:gridCol w="1929279">
                  <a:extLst>
                    <a:ext uri="{9D8B030D-6E8A-4147-A177-3AD203B41FA5}">
                      <a16:colId xmlns:a16="http://schemas.microsoft.com/office/drawing/2014/main" val="2319239322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268075681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38801060"/>
                    </a:ext>
                  </a:extLst>
                </a:gridCol>
              </a:tblGrid>
              <a:tr h="1181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разрешенного использования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земельного участка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extLst>
                  <a:ext uri="{0D108BD9-81ED-4DB2-BD59-A6C34878D82A}">
                    <a16:rowId xmlns:a16="http://schemas.microsoft.com/office/drawing/2014/main" val="471722127"/>
                  </a:ext>
                </a:extLst>
              </a:tr>
              <a:tr h="5598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16:07:030101:25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муниципальный район Альметьевский, сельское поселение Альметьевское, поселок Молодежный, улица Дорожная, земельный участок 16Б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2665,76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748327473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16:07:030201:102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Социалистическая, 14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3251,88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1305435288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16:07:030201:117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Социалистическая, 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2362,95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2952224236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16:07:030201:142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Советская, 7а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3482,57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902026166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16:07:030201:33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Советская, 34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3247,69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3386109130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Советская, 70/2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1137,69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241757935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Советская, 26а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3230,52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3928007832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16:07:030201:42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Дербедень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ул. Советская, 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2843,07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3172542975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16:07:030201:47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Дербедень, ул. Советская, 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4536,11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1727703187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Дербедень, ул. Советская, 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1499,33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1947242527"/>
                  </a:ext>
                </a:extLst>
              </a:tr>
              <a:tr h="39254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Дербедень, ул. Советская, 25а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3336,29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1388725274"/>
                  </a:ext>
                </a:extLst>
              </a:tr>
              <a:tr h="5598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16:07:030201:78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Индивидуальное жилищное строительство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Дербедень, ул. Советская, 43б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2083,11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2898554053"/>
                  </a:ext>
                </a:extLst>
              </a:tr>
              <a:tr h="2672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16:07:030201:94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ведения личного подсобного хозяйства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 Федерация, Республика Татарстан, Альметьевский муниципальный район, с. Дербедень, ул. Социалистическая, 20а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2806,46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96" marR="41396" marT="0" marB="0"/>
                </a:tc>
                <a:extLst>
                  <a:ext uri="{0D108BD9-81ED-4DB2-BD59-A6C34878D82A}">
                    <a16:rowId xmlns:a16="http://schemas.microsoft.com/office/drawing/2014/main" val="10568465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01" y="82691"/>
            <a:ext cx="724407" cy="88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56"/>
          <p:cNvSpPr>
            <a:spLocks noChangeArrowheads="1"/>
          </p:cNvSpPr>
          <p:nvPr/>
        </p:nvSpPr>
        <p:spPr bwMode="auto">
          <a:xfrm>
            <a:off x="43001" y="5301208"/>
            <a:ext cx="11957655" cy="155679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4" y="1139157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Сведения о поголовье скота на 1 января</a:t>
            </a:r>
          </a:p>
        </p:txBody>
      </p:sp>
      <p:graphicFrame>
        <p:nvGraphicFramePr>
          <p:cNvPr id="8" name="Таблица 9">
            <a:extLst>
              <a:ext uri="{FF2B5EF4-FFF2-40B4-BE49-F238E27FC236}">
                <a16:creationId xmlns:a16="http://schemas.microsoft.com/office/drawing/2014/main" id="{5077B371-F00C-4352-AEB8-FAB3242D0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89460"/>
              </p:ext>
            </p:extLst>
          </p:nvPr>
        </p:nvGraphicFramePr>
        <p:xfrm>
          <a:off x="2729688" y="1748374"/>
          <a:ext cx="6584280" cy="2968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5541">
                  <a:extLst>
                    <a:ext uri="{9D8B030D-6E8A-4147-A177-3AD203B41FA5}">
                      <a16:colId xmlns:a16="http://schemas.microsoft.com/office/drawing/2014/main" val="2663320739"/>
                    </a:ext>
                  </a:extLst>
                </a:gridCol>
                <a:gridCol w="2741595">
                  <a:extLst>
                    <a:ext uri="{9D8B030D-6E8A-4147-A177-3AD203B41FA5}">
                      <a16:colId xmlns:a16="http://schemas.microsoft.com/office/drawing/2014/main" val="2868278452"/>
                    </a:ext>
                  </a:extLst>
                </a:gridCol>
                <a:gridCol w="3117144">
                  <a:extLst>
                    <a:ext uri="{9D8B030D-6E8A-4147-A177-3AD203B41FA5}">
                      <a16:colId xmlns:a16="http://schemas.microsoft.com/office/drawing/2014/main" val="810117813"/>
                    </a:ext>
                  </a:extLst>
                </a:gridCol>
              </a:tblGrid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01.01.2026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120281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662067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т.ч дойных </a:t>
                      </a:r>
                      <a:r>
                        <a:rPr lang="ru-RU" dirty="0" err="1"/>
                        <a:t>коров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053607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Свиньи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474231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Овцы, козы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55659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Птицы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607521"/>
                  </a:ext>
                </a:extLst>
              </a:tr>
              <a:tr h="42400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Пчелосемьи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900375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0F4ACE4-2165-4332-A274-E7C25A41E884}"/>
              </a:ext>
            </a:extLst>
          </p:cNvPr>
          <p:cNvSpPr/>
          <p:nvPr/>
        </p:nvSpPr>
        <p:spPr>
          <a:xfrm>
            <a:off x="1127448" y="4785260"/>
            <a:ext cx="9793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Субсидии, направленные на возмещение части затрат граждан, ведущих личные  подсобные хозяйства по содержанию дойных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размере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157500 рублей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на содержание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козоматок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0 рублей.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5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3" descr="экология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210" y="86942"/>
            <a:ext cx="793214" cy="96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ject 56"/>
          <p:cNvSpPr>
            <a:spLocks noChangeArrowheads="1"/>
          </p:cNvSpPr>
          <p:nvPr/>
        </p:nvSpPr>
        <p:spPr bwMode="auto">
          <a:xfrm>
            <a:off x="43001" y="5301208"/>
            <a:ext cx="6845087" cy="1556792"/>
          </a:xfrm>
          <a:prstGeom prst="rect">
            <a:avLst/>
          </a:prstGeom>
          <a:blipFill dpi="0" rotWithShape="1">
            <a:blip r:embed="rId3" cstate="email"/>
            <a:srcRect/>
            <a:stretch>
              <a:fillRect/>
            </a:stretch>
          </a:blipFill>
          <a:ln w="9525">
            <a:noFill/>
            <a:miter lim="800000"/>
          </a:ln>
        </p:spPr>
        <p:txBody>
          <a:bodyPr wrap="square" lIns="0" tIns="0" rIns="0" bIns="0">
            <a:spAutoFit/>
          </a:bodyPr>
          <a:lstStyle/>
          <a:p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52184" y="569578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территории Альметьевского сельского поселения расположены социальные объекты: школа, детский сад,</a:t>
            </a:r>
          </a:p>
          <a:p>
            <a:pPr algn="ctr"/>
            <a: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ФАПы, клуб.</a:t>
            </a:r>
            <a:br>
              <a:rPr lang="ru-RU" alt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pic>
        <p:nvPicPr>
          <p:cNvPr id="3076" name="Picture 4" descr="Фотограф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0" y="1196752"/>
            <a:ext cx="338086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lmira\Downloads\photo_5463157066206745957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807" y="3284984"/>
            <a:ext cx="3888432" cy="332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3" y="2216094"/>
            <a:ext cx="454112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331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1226</Words>
  <Application>Microsoft Office PowerPoint</Application>
  <PresentationFormat>Широкоэкранный</PresentationFormat>
  <Paragraphs>340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Альметьевское сельское поселение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Red</dc:creator>
  <cp:lastModifiedBy>User</cp:lastModifiedBy>
  <cp:revision>294</cp:revision>
  <cp:lastPrinted>2019-01-14T05:33:00Z</cp:lastPrinted>
  <dcterms:created xsi:type="dcterms:W3CDTF">2018-12-01T08:04:00Z</dcterms:created>
  <dcterms:modified xsi:type="dcterms:W3CDTF">2026-03-13T17:14:15Z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A81643F6B6A74A65AFE02D90A4615C45_12</vt:lpwstr>
  </property>
  <property fmtid="{D5CDD505-2E9C-101B-9397-08002B2CF9AE}" pid="3" name="KSOProductBuildVer">
    <vt:lpwstr>1049-12.2.0.20782</vt:lpwstr>
  </property>
</Properties>
</file>